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app.xml" ContentType="application/vnd.openxmlformats-officedocument.extended-properties+xml"/>
</Types>
</file>

<file path=_rels/.rels>&#65279;<?xml version="1.0" encoding="UTF-8" standalone="yes"?>
<Relationships xmlns="http://schemas.openxmlformats.org/package/2006/relationships">
  <Relationship Id="rId2" Type="http://schemas.openxmlformats.org/package/2006/relationships/metadata/thumbnail" Target="docProps/thumbnail.jpeg" />
  <Relationship Id="rId1" Type="http://schemas.openxmlformats.org/officeDocument/2006/relationships/officeDocument" Target="ppt/presentation.xml" />
  <Relationship Id="rId4" Type="http://schemas.openxmlformats.org/officeDocument/2006/relationships/extended-properties" Target="docProps/app.xml" />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10"/>
  </p:notesMasterIdLst>
  <p:sldIdLst>
    <p:sldId id="256" r:id="rId2"/>
    <p:sldId id="261" r:id="rId3"/>
    <p:sldId id="264" r:id="rId4"/>
    <p:sldId id="263" r:id="rId5"/>
    <p:sldId id="260" r:id="rId6"/>
    <p:sldId id="257" r:id="rId7"/>
    <p:sldId id="262" r:id="rId8"/>
    <p:sldId id="258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napToObjects="1">
      <p:cViewPr varScale="1">
        <p:scale>
          <a:sx n="67" d="100"/>
          <a:sy n="67" d="100"/>
        </p:scale>
        <p:origin x="139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59" d="100"/>
          <a:sy n="59" d="100"/>
        </p:scale>
        <p:origin x="-25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&#65279;<?xml version="1.0" encoding="UTF-8" standalone="yes"?>
<Relationships xmlns="http://schemas.openxmlformats.org/package/2006/relationships">
  <Relationship Id="rId8" Type="http://schemas.openxmlformats.org/officeDocument/2006/relationships/slide" Target="slides/slide7.xml" />
  <Relationship Id="rId13" Type="http://schemas.openxmlformats.org/officeDocument/2006/relationships/theme" Target="theme/theme1.xml" />
  <Relationship Id="rId3" Type="http://schemas.openxmlformats.org/officeDocument/2006/relationships/slide" Target="slides/slide2.xml" />
  <Relationship Id="rId7" Type="http://schemas.openxmlformats.org/officeDocument/2006/relationships/slide" Target="slides/slide6.xml" />
  <Relationship Id="rId12" Type="http://schemas.openxmlformats.org/officeDocument/2006/relationships/viewProps" Target="viewProps.xml" />
  <Relationship Id="rId2" Type="http://schemas.openxmlformats.org/officeDocument/2006/relationships/slide" Target="slides/slide1.xml" />
  <Relationship Id="rId1" Type="http://schemas.openxmlformats.org/officeDocument/2006/relationships/slideMaster" Target="slideMasters/slideMaster1.xml" />
  <Relationship Id="rId6" Type="http://schemas.openxmlformats.org/officeDocument/2006/relationships/slide" Target="slides/slide5.xml" />
  <Relationship Id="rId11" Type="http://schemas.openxmlformats.org/officeDocument/2006/relationships/presProps" Target="presProps.xml" />
  <Relationship Id="rId5" Type="http://schemas.openxmlformats.org/officeDocument/2006/relationships/slide" Target="slides/slide4.xml" />
  <Relationship Id="rId10" Type="http://schemas.openxmlformats.org/officeDocument/2006/relationships/notesMaster" Target="notesMasters/notesMaster1.xml" />
  <Relationship Id="rId4" Type="http://schemas.openxmlformats.org/officeDocument/2006/relationships/slide" Target="slides/slide3.xml" />
  <Relationship Id="rId9" Type="http://schemas.openxmlformats.org/officeDocument/2006/relationships/slide" Target="slides/slide8.xml" />
  <Relationship Id="rId14" Type="http://schemas.openxmlformats.org/officeDocument/2006/relationships/tableStyles" Target="tableStyles.xml" />
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t>2018.08.07.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2018.08.07.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2018.08.07.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035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2018.08.07.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7408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34000" y="1600200"/>
            <a:ext cx="33528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142871-7357-434F-A8F3-CECC6D136ADE}" type="datetimeFigureOut">
              <a:rPr lang="en-US" smtClean="0"/>
              <a:pPr/>
              <a:t>8/7/2018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2C4939-F161-2245-8138-B1FA9F0D34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Click to edit Master title style</a:t>
            </a:r>
            <a:endParaRPr kumimoji="0" lang="en-US" sz="2400" b="1" i="0" u="none" strike="noStrike" kern="1200" cap="all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2018.08.07.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2018.08.07.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2018.08.07.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2018.08.07.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2018.08.07.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2018.08.07.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5172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2018.08.07.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2018.08.07.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t>2018.08.07.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pic>
        <p:nvPicPr>
          <p:cNvPr id="7" name="Picture 8" descr="prezentacio_2020_beliv_bg_ME.jpg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15" y="0"/>
            <a:ext cx="914256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50" r:id="rId13"/>
    <p:sldLayoutId id="2147483656" r:id="rId14"/>
    <p:sldLayoutId id="2147483657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3.jpg" />
  <Relationship Id="rId1" Type="http://schemas.openxmlformats.org/officeDocument/2006/relationships/slideLayout" Target="../slideLayouts/slideLayout12.xml" />
</Relationships>
</file>

<file path=ppt/slides/_rels/slide2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4.jpg" />
  <Relationship Id="rId1" Type="http://schemas.openxmlformats.org/officeDocument/2006/relationships/slideLayout" Target="../slideLayouts/slideLayout12.xml" />
</Relationships>
</file>

<file path=ppt/slides/_rels/slide3.xml.rels>&#65279;<?xml version="1.0" encoding="UTF-8" standalone="yes"?>
<Relationships xmlns="http://schemas.openxmlformats.org/package/2006/relationships">
  <Relationship Id="rId3" Type="http://schemas.openxmlformats.org/officeDocument/2006/relationships/hyperlink" Target="http://www.okisz.hu/" TargetMode="External" />
  <Relationship Id="rId2" Type="http://schemas.openxmlformats.org/officeDocument/2006/relationships/image" Target="../media/image4.jpg" />
  <Relationship Id="rId1" Type="http://schemas.openxmlformats.org/officeDocument/2006/relationships/slideLayout" Target="../slideLayouts/slideLayout12.xml" />
  <Relationship Id="rId6" Type="http://schemas.openxmlformats.org/officeDocument/2006/relationships/image" Target="../media/image6.png" />
  <Relationship Id="rId5" Type="http://schemas.openxmlformats.org/officeDocument/2006/relationships/image" Target="../media/image5.jpeg" />
  <Relationship Id="rId4" Type="http://schemas.openxmlformats.org/officeDocument/2006/relationships/hyperlink" Target="http://www.munkastanacsok.hu/" TargetMode="External" />
</Relationships>
</file>

<file path=ppt/slides/_rels/slide4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4.jpg" />
  <Relationship Id="rId1" Type="http://schemas.openxmlformats.org/officeDocument/2006/relationships/slideLayout" Target="../slideLayouts/slideLayout12.xml" />
</Relationships>
</file>

<file path=ppt/slides/_rels/slide5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4.jpg" />
  <Relationship Id="rId1" Type="http://schemas.openxmlformats.org/officeDocument/2006/relationships/slideLayout" Target="../slideLayouts/slideLayout12.xml" />
</Relationships>
</file>

<file path=ppt/slides/_rels/slide6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4.jpg" />
  <Relationship Id="rId1" Type="http://schemas.openxmlformats.org/officeDocument/2006/relationships/slideLayout" Target="../slideLayouts/slideLayout12.xml" />
</Relationships>
</file>

<file path=ppt/slides/_rels/slide7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4.jpg" />
  <Relationship Id="rId1" Type="http://schemas.openxmlformats.org/officeDocument/2006/relationships/slideLayout" Target="../slideLayouts/slideLayout12.xml" />
</Relationships>
</file>

<file path=ppt/slides/_rels/slide8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3.jpg" />
  <Relationship Id="rId1" Type="http://schemas.openxmlformats.org/officeDocument/2006/relationships/slideLayout" Target="../slideLayouts/slideLayout12.xml" />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85371" y="404664"/>
            <a:ext cx="7431045" cy="6696744"/>
          </a:xfrm>
        </p:spPr>
        <p:txBody>
          <a:bodyPr/>
          <a:lstStyle/>
          <a:p>
            <a:r>
              <a:rPr lang="hu-HU" sz="3600" dirty="0"/>
              <a:t>GINOP-5.3.4-16-2018-00038</a:t>
            </a:r>
            <a:r>
              <a:rPr lang="hu-HU" sz="3600" dirty="0" smtClean="0"/>
              <a:t/>
            </a:r>
            <a:br>
              <a:rPr lang="hu-HU" sz="3600" dirty="0" smtClean="0"/>
            </a:br>
            <a:r>
              <a:rPr lang="hu-HU" sz="3600" dirty="0" smtClean="0"/>
              <a:t/>
            </a:r>
            <a:br>
              <a:rPr lang="hu-HU" sz="3600" dirty="0" smtClean="0"/>
            </a:br>
            <a:r>
              <a:rPr lang="hu-HU" sz="3600" dirty="0" smtClean="0"/>
              <a:t>„</a:t>
            </a:r>
            <a:r>
              <a:rPr lang="hu-HU" sz="2800" dirty="0" smtClean="0"/>
              <a:t>Munkabiztonság </a:t>
            </a:r>
            <a:r>
              <a:rPr lang="hu-HU" sz="2800" dirty="0"/>
              <a:t>és a munkaegészségügy komplex fejlesztése az élelmiszer- és italgyártás ágazatokban foglalkoztatottak </a:t>
            </a:r>
            <a:r>
              <a:rPr lang="hu-HU" sz="2800" dirty="0" smtClean="0"/>
              <a:t>részére”</a:t>
            </a:r>
            <a:br>
              <a:rPr lang="hu-HU" sz="2800" dirty="0" smtClean="0"/>
            </a:br>
            <a:r>
              <a:rPr lang="hu-HU" sz="2800" dirty="0"/>
              <a:t/>
            </a:r>
            <a:br>
              <a:rPr lang="hu-HU" sz="2800" dirty="0"/>
            </a:br>
            <a:r>
              <a:rPr lang="hu-HU" sz="2800" dirty="0" smtClean="0"/>
              <a:t>Projektnyitó</a:t>
            </a:r>
            <a:br>
              <a:rPr lang="hu-HU" sz="2800" dirty="0" smtClean="0"/>
            </a:br>
            <a:r>
              <a:rPr lang="hu-HU" sz="2800" dirty="0" smtClean="0"/>
              <a:t>rendezvény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/>
              <a:t>2018.08.07.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169770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8280920" cy="926976"/>
          </a:xfrm>
        </p:spPr>
        <p:txBody>
          <a:bodyPr/>
          <a:lstStyle/>
          <a:p>
            <a:r>
              <a:rPr lang="hu-HU" sz="3200" dirty="0" smtClean="0"/>
              <a:t>Tartalom</a:t>
            </a:r>
            <a:endParaRPr lang="hu-HU" sz="32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7544" y="1844824"/>
            <a:ext cx="75608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Konzorciumi tagok bemutatása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u-H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projekt számokban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u-H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Ágazatban található tevékenységi körök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u-H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Projekt célja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u-H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Tevékenységek bemutatása</a:t>
            </a:r>
            <a:endParaRPr lang="hu-H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878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8136904" cy="926976"/>
          </a:xfrm>
        </p:spPr>
        <p:txBody>
          <a:bodyPr/>
          <a:lstStyle/>
          <a:p>
            <a:r>
              <a:rPr lang="hu-HU" sz="3200" dirty="0"/>
              <a:t>Konzorciumi </a:t>
            </a:r>
            <a:r>
              <a:rPr lang="hu-HU" sz="3200" dirty="0" err="1" smtClean="0"/>
              <a:t>PartnereK</a:t>
            </a:r>
            <a:endParaRPr lang="hu-HU" sz="32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7544" y="1844824"/>
            <a:ext cx="81369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400" dirty="0"/>
              <a:t>A </a:t>
            </a:r>
            <a:r>
              <a:rPr lang="hu-HU" sz="2400" dirty="0" smtClean="0"/>
              <a:t>konzorciumvezető:</a:t>
            </a:r>
          </a:p>
          <a:p>
            <a:pPr lvl="1"/>
            <a:r>
              <a:rPr lang="hu-HU" sz="2400" b="1" dirty="0" smtClean="0"/>
              <a:t>Magyar </a:t>
            </a:r>
            <a:r>
              <a:rPr lang="hu-HU" sz="2400" b="1" dirty="0"/>
              <a:t>Iparszövetség (OKISZ</a:t>
            </a:r>
            <a:r>
              <a:rPr lang="hu-HU" sz="2400" b="1" dirty="0" smtClean="0"/>
              <a:t>)</a:t>
            </a:r>
          </a:p>
          <a:p>
            <a:pPr lvl="1"/>
            <a:r>
              <a:rPr lang="hu-HU" sz="2400" dirty="0" smtClean="0">
                <a:hlinkClick r:id="rId3"/>
              </a:rPr>
              <a:t>www.okisz.hu</a:t>
            </a:r>
            <a:endParaRPr lang="hu-H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400" dirty="0" smtClean="0"/>
          </a:p>
          <a:p>
            <a:endParaRPr lang="hu-HU" sz="2400" dirty="0"/>
          </a:p>
          <a:p>
            <a:endParaRPr lang="hu-HU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400" dirty="0"/>
              <a:t>A konzorcium </a:t>
            </a:r>
            <a:r>
              <a:rPr lang="hu-HU" sz="2400" dirty="0" smtClean="0"/>
              <a:t>tagja: </a:t>
            </a:r>
          </a:p>
          <a:p>
            <a:pPr lvl="1"/>
            <a:r>
              <a:rPr lang="hu-HU" sz="2400" b="1" dirty="0" smtClean="0"/>
              <a:t>Munkástanácsok </a:t>
            </a:r>
            <a:r>
              <a:rPr lang="hu-HU" sz="2400" b="1" dirty="0"/>
              <a:t>Országos Szövetsége </a:t>
            </a:r>
            <a:r>
              <a:rPr lang="hu-HU" sz="2400" b="1" dirty="0" smtClean="0"/>
              <a:t>(MOSZ)</a:t>
            </a:r>
          </a:p>
          <a:p>
            <a:pPr lvl="1"/>
            <a:r>
              <a:rPr lang="hu-HU" sz="2400" dirty="0" smtClean="0">
                <a:hlinkClick r:id="rId4"/>
              </a:rPr>
              <a:t>www.munkastanacsok.hu</a:t>
            </a:r>
            <a:r>
              <a:rPr lang="hu-HU" sz="2400" dirty="0" smtClean="0"/>
              <a:t>
              </a:t>
            </a:r>
            <a:endParaRPr lang="hu-HU" sz="2400" dirty="0"/>
          </a:p>
        </p:txBody>
      </p:sp>
      <p:pic>
        <p:nvPicPr>
          <p:cNvPr id="1026" name="Picture 2" descr="https://hir.ma/wp-content/uploads/2015/03/okisz-e146864642538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830" y="1787451"/>
            <a:ext cx="1944216" cy="131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osztag.munkastanacsok.eu/public/images/logo_mosz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890636"/>
            <a:ext cx="1923774" cy="107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592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8208912" cy="926976"/>
          </a:xfrm>
        </p:spPr>
        <p:txBody>
          <a:bodyPr/>
          <a:lstStyle/>
          <a:p>
            <a:r>
              <a:rPr lang="hu-HU" sz="3200" dirty="0" smtClean="0"/>
              <a:t>A projekt számokban</a:t>
            </a:r>
            <a:endParaRPr lang="hu-HU" sz="1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7544" y="1844824"/>
            <a:ext cx="8208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612350"/>
              </p:ext>
            </p:extLst>
          </p:nvPr>
        </p:nvGraphicFramePr>
        <p:xfrm>
          <a:off x="155413" y="1484784"/>
          <a:ext cx="8833174" cy="53120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28718">
                  <a:extLst>
                    <a:ext uri="{9D8B030D-6E8A-4147-A177-3AD203B41FA5}">
                      <a16:colId xmlns:a16="http://schemas.microsoft.com/office/drawing/2014/main" val="1483521130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val="174196817"/>
                    </a:ext>
                  </a:extLst>
                </a:gridCol>
              </a:tblGrid>
              <a:tr h="14590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2400" dirty="0">
                          <a:effectLst/>
                        </a:rPr>
                        <a:t>A program fizikai megvalósításának kezdete:</a:t>
                      </a:r>
                      <a:endParaRPr lang="hu-HU" sz="24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2400" kern="1200" dirty="0" smtClean="0">
                          <a:effectLst/>
                        </a:rPr>
                        <a:t>2018. június 1.</a:t>
                      </a:r>
                      <a:endParaRPr lang="hu-HU" sz="2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72825271"/>
                  </a:ext>
                </a:extLst>
              </a:tr>
              <a:tr h="8452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2400" dirty="0">
                          <a:effectLst/>
                        </a:rPr>
                        <a:t>A projekt fizikai megvalósításának vége:</a:t>
                      </a:r>
                      <a:endParaRPr lang="hu-HU" sz="24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2400" dirty="0">
                          <a:effectLst/>
                        </a:rPr>
                        <a:t>2019. május 31.</a:t>
                      </a:r>
                      <a:endParaRPr lang="hu-HU" sz="24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56723340"/>
                  </a:ext>
                </a:extLst>
              </a:tr>
              <a:tr h="7075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2400" dirty="0">
                          <a:effectLst/>
                        </a:rPr>
                        <a:t>A projekt fizikai megvalósítás időtartama:</a:t>
                      </a:r>
                      <a:endParaRPr lang="hu-HU" sz="24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2400" dirty="0">
                          <a:effectLst/>
                        </a:rPr>
                        <a:t>12 hónap</a:t>
                      </a:r>
                      <a:endParaRPr lang="hu-HU" sz="24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68433867"/>
                  </a:ext>
                </a:extLst>
              </a:tr>
              <a:tr h="14590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2400" dirty="0">
                          <a:effectLst/>
                        </a:rPr>
                        <a:t>A jelen felhívásban igényelt </a:t>
                      </a:r>
                      <a:r>
                        <a:rPr lang="hu-HU" sz="2400" dirty="0" smtClean="0">
                          <a:effectLst/>
                        </a:rPr>
                        <a:t>támogatás </a:t>
                      </a:r>
                      <a:r>
                        <a:rPr lang="hu-HU" sz="2400" dirty="0">
                          <a:effectLst/>
                        </a:rPr>
                        <a:t>mértéke:</a:t>
                      </a:r>
                      <a:endParaRPr lang="hu-HU" sz="24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2400" dirty="0">
                          <a:effectLst/>
                        </a:rPr>
                        <a:t>121 978 256 Ft</a:t>
                      </a:r>
                      <a:endParaRPr lang="hu-HU" sz="24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5583090"/>
                  </a:ext>
                </a:extLst>
              </a:tr>
              <a:tr h="7075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2400" dirty="0">
                          <a:effectLst/>
                        </a:rPr>
                        <a:t>A támogatási intenzitás:</a:t>
                      </a:r>
                      <a:endParaRPr lang="hu-HU" sz="24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2400" dirty="0">
                          <a:effectLst/>
                        </a:rPr>
                        <a:t>100 %</a:t>
                      </a:r>
                      <a:endParaRPr lang="hu-HU" sz="24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0233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0215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8424936" cy="926976"/>
          </a:xfrm>
        </p:spPr>
        <p:txBody>
          <a:bodyPr/>
          <a:lstStyle/>
          <a:p>
            <a:r>
              <a:rPr lang="hu-HU" sz="3200" dirty="0" smtClean="0"/>
              <a:t>Ágazaton </a:t>
            </a:r>
            <a:r>
              <a:rPr lang="hu-HU" sz="3200" smtClean="0"/>
              <a:t>belülI </a:t>
            </a:r>
            <a:r>
              <a:rPr lang="hu-HU" sz="3200" dirty="0" err="1" smtClean="0"/>
              <a:t>alágazatok</a:t>
            </a:r>
            <a:endParaRPr lang="hu-HU" sz="32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7544" y="1412776"/>
            <a:ext cx="842493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hu-HU" b="1" dirty="0" smtClean="0"/>
              <a:t>Élelmiszergyártás</a:t>
            </a:r>
            <a:endParaRPr lang="hu-HU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hu-HU" dirty="0" smtClean="0"/>
              <a:t>Húsfeldolgozás</a:t>
            </a:r>
            <a:r>
              <a:rPr lang="hu-HU" dirty="0"/>
              <a:t>, - tartósítás, húskészítmény gyártása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hu-HU" dirty="0" smtClean="0"/>
              <a:t>Halfeldolgozás</a:t>
            </a:r>
            <a:r>
              <a:rPr lang="hu-HU" dirty="0"/>
              <a:t>, - tartósítás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hu-HU" dirty="0" smtClean="0"/>
              <a:t>Gyümölcs-</a:t>
            </a:r>
            <a:r>
              <a:rPr lang="hu-HU" dirty="0"/>
              <a:t>, zöldségfeldolgozás, - tartósítás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hu-HU" dirty="0" smtClean="0"/>
              <a:t>Növényi, állati olaj gyártása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hu-HU" dirty="0" smtClean="0"/>
              <a:t>Tejfeldolgozás</a:t>
            </a:r>
            <a:endParaRPr lang="hu-HU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hu-HU" dirty="0" smtClean="0"/>
              <a:t>Malomipari </a:t>
            </a:r>
            <a:r>
              <a:rPr lang="hu-HU" dirty="0"/>
              <a:t>termék, keményítő </a:t>
            </a:r>
            <a:r>
              <a:rPr lang="hu-HU" dirty="0" smtClean="0"/>
              <a:t>gyártása</a:t>
            </a:r>
            <a:endParaRPr lang="hu-HU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hu-HU" dirty="0" smtClean="0"/>
              <a:t>Pékáru</a:t>
            </a:r>
            <a:r>
              <a:rPr lang="hu-HU" dirty="0"/>
              <a:t>, tésztafélék gyártása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hu-HU" dirty="0" smtClean="0"/>
              <a:t>Egyéb </a:t>
            </a:r>
            <a:r>
              <a:rPr lang="hu-HU" dirty="0"/>
              <a:t>élelmiszer gyártása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hu-HU" dirty="0" smtClean="0"/>
              <a:t>Takarmány gyártása</a:t>
            </a:r>
          </a:p>
          <a:p>
            <a:pPr lvl="1"/>
            <a:endParaRPr lang="hu-HU" dirty="0" smtClean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hu-HU" b="1" dirty="0" smtClean="0"/>
              <a:t>Italgyártás</a:t>
            </a:r>
            <a:endParaRPr lang="hu-HU" dirty="0"/>
          </a:p>
          <a:p>
            <a:pPr marL="742950" lvl="4" indent="-285750">
              <a:buFont typeface="Courier New" panose="02070309020205020404" pitchFamily="49" charset="0"/>
              <a:buChar char="o"/>
            </a:pPr>
            <a:r>
              <a:rPr lang="hu-HU" dirty="0" smtClean="0"/>
              <a:t>Desztillált </a:t>
            </a:r>
            <a:r>
              <a:rPr lang="hu-HU" dirty="0"/>
              <a:t>szeszesital </a:t>
            </a:r>
            <a:r>
              <a:rPr lang="hu-HU" dirty="0" smtClean="0"/>
              <a:t>gyártása</a:t>
            </a:r>
          </a:p>
          <a:p>
            <a:pPr marL="742950" lvl="4" indent="-285750">
              <a:buFont typeface="Courier New" panose="02070309020205020404" pitchFamily="49" charset="0"/>
              <a:buChar char="o"/>
            </a:pPr>
            <a:r>
              <a:rPr lang="hu-HU" dirty="0" smtClean="0"/>
              <a:t>Szőlőbor </a:t>
            </a:r>
            <a:r>
              <a:rPr lang="hu-HU" dirty="0"/>
              <a:t>termelése</a:t>
            </a:r>
          </a:p>
          <a:p>
            <a:pPr marL="742950" lvl="4" indent="-285750">
              <a:buFont typeface="Courier New" panose="02070309020205020404" pitchFamily="49" charset="0"/>
              <a:buChar char="o"/>
            </a:pPr>
            <a:r>
              <a:rPr lang="hu-HU" dirty="0" smtClean="0"/>
              <a:t>Gyümölcsbor </a:t>
            </a:r>
            <a:r>
              <a:rPr lang="hu-HU" dirty="0"/>
              <a:t>termelése</a:t>
            </a:r>
          </a:p>
          <a:p>
            <a:pPr marL="742950" lvl="4" indent="-285750">
              <a:buFont typeface="Courier New" panose="02070309020205020404" pitchFamily="49" charset="0"/>
              <a:buChar char="o"/>
            </a:pPr>
            <a:r>
              <a:rPr lang="hu-HU" dirty="0" smtClean="0"/>
              <a:t>Egyéb </a:t>
            </a:r>
            <a:r>
              <a:rPr lang="hu-HU" dirty="0"/>
              <a:t>nem desztillált, erjesztett ital gyártása</a:t>
            </a:r>
          </a:p>
          <a:p>
            <a:pPr marL="742950" lvl="4" indent="-285750">
              <a:buFont typeface="Courier New" panose="02070309020205020404" pitchFamily="49" charset="0"/>
              <a:buChar char="o"/>
            </a:pPr>
            <a:r>
              <a:rPr lang="hu-HU" dirty="0" smtClean="0"/>
              <a:t>Sörgyártás</a:t>
            </a:r>
            <a:endParaRPr lang="hu-HU" dirty="0"/>
          </a:p>
          <a:p>
            <a:pPr marL="742950" lvl="4" indent="-285750">
              <a:buFont typeface="Courier New" panose="02070309020205020404" pitchFamily="49" charset="0"/>
              <a:buChar char="o"/>
            </a:pPr>
            <a:r>
              <a:rPr lang="hu-HU" dirty="0" smtClean="0"/>
              <a:t>Malátagyártás</a:t>
            </a:r>
            <a:endParaRPr lang="hu-HU" dirty="0"/>
          </a:p>
          <a:p>
            <a:pPr marL="742950" lvl="4" indent="-285750">
              <a:buFont typeface="Courier New" panose="02070309020205020404" pitchFamily="49" charset="0"/>
              <a:buChar char="o"/>
            </a:pPr>
            <a:r>
              <a:rPr lang="hu-HU" dirty="0" smtClean="0"/>
              <a:t>Üdítőital</a:t>
            </a:r>
            <a:r>
              <a:rPr lang="hu-HU" dirty="0"/>
              <a:t>, ásványvíz gyártása</a:t>
            </a:r>
          </a:p>
        </p:txBody>
      </p:sp>
    </p:spTree>
    <p:extLst>
      <p:ext uri="{BB962C8B-B14F-4D97-AF65-F5344CB8AC3E}">
        <p14:creationId xmlns:p14="http://schemas.microsoft.com/office/powerpoint/2010/main" val="3345575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4131568" cy="926976"/>
          </a:xfrm>
        </p:spPr>
        <p:txBody>
          <a:bodyPr/>
          <a:lstStyle/>
          <a:p>
            <a:r>
              <a:rPr lang="hu-HU" sz="3200" dirty="0" smtClean="0"/>
              <a:t>A Projekt célja</a:t>
            </a:r>
            <a:endParaRPr lang="hu-HU" sz="32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7544" y="1600141"/>
            <a:ext cx="8136904" cy="5383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sz="2400" b="1" dirty="0" smtClean="0"/>
              <a:t>Fő cél: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hu-HU" sz="2400" dirty="0" smtClean="0"/>
              <a:t>egy </a:t>
            </a:r>
            <a:r>
              <a:rPr lang="hu-HU" sz="2400" dirty="0"/>
              <a:t>komplex munkavédelmi programok megvalósítása</a:t>
            </a:r>
            <a:r>
              <a:rPr lang="hu-HU" sz="2400" dirty="0" smtClean="0"/>
              <a:t>,</a:t>
            </a:r>
          </a:p>
          <a:p>
            <a:pPr lvl="1"/>
            <a:r>
              <a:rPr lang="hu-HU" sz="2400" dirty="0" smtClean="0"/>
              <a:t>
             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hu-HU" sz="2400" dirty="0" smtClean="0"/>
              <a:t>a </a:t>
            </a:r>
            <a:r>
              <a:rPr lang="hu-HU" sz="2400" dirty="0"/>
              <a:t>munkahelyek fizikai és mentális szempontból biztonságosabbá tétele, </a:t>
            </a:r>
            <a:endParaRPr lang="hu-HU" sz="2400" dirty="0" smtClean="0"/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hu-HU" sz="2400" dirty="0" smtClean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hu-HU" sz="2400" dirty="0" smtClean="0"/>
              <a:t>a </a:t>
            </a:r>
            <a:r>
              <a:rPr lang="hu-HU" sz="2400" dirty="0"/>
              <a:t>munkavállalók és munkaadók részére történő munkavédelmi témájú képzés és segítségnyújtás más országok és egyes ágazatok, kutatások példái alapján </a:t>
            </a:r>
            <a:endParaRPr lang="hu-HU" sz="2400" dirty="0" smtClean="0"/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hu-HU" sz="2400" dirty="0" smtClean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hu-HU" sz="2400" dirty="0" smtClean="0"/>
              <a:t>a </a:t>
            </a:r>
            <a:r>
              <a:rPr lang="hu-HU" sz="2400" dirty="0"/>
              <a:t>munkahelyi </a:t>
            </a:r>
            <a:r>
              <a:rPr lang="hu-HU" sz="2400" dirty="0" smtClean="0"/>
              <a:t>légkör, </a:t>
            </a:r>
            <a:r>
              <a:rPr lang="hu-HU" sz="2400" dirty="0"/>
              <a:t>a </a:t>
            </a:r>
            <a:r>
              <a:rPr lang="hu-HU" sz="2400" dirty="0" smtClean="0"/>
              <a:t>termelékenység, </a:t>
            </a:r>
            <a:r>
              <a:rPr lang="hu-HU" sz="2400" dirty="0"/>
              <a:t>a </a:t>
            </a:r>
            <a:r>
              <a:rPr lang="hu-HU" sz="2400" dirty="0" smtClean="0"/>
              <a:t>hatékonyság javítása, </a:t>
            </a:r>
            <a:r>
              <a:rPr lang="hu-HU" sz="2400" dirty="0"/>
              <a:t>illetve </a:t>
            </a:r>
            <a:r>
              <a:rPr lang="hu-HU" sz="2400" dirty="0" smtClean="0"/>
              <a:t>az </a:t>
            </a:r>
            <a:r>
              <a:rPr lang="hu-HU" sz="2400" dirty="0"/>
              <a:t>egészségügyi és társadalombiztosítási </a:t>
            </a:r>
            <a:r>
              <a:rPr lang="hu-HU" sz="2400" dirty="0" smtClean="0"/>
              <a:t>költségek csökkentése.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978951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8136904" cy="926976"/>
          </a:xfrm>
        </p:spPr>
        <p:txBody>
          <a:bodyPr/>
          <a:lstStyle/>
          <a:p>
            <a:r>
              <a:rPr lang="hu-HU" sz="2800" dirty="0"/>
              <a:t>Az elérendő célokhoz szükséges tevékenységek </a:t>
            </a:r>
            <a:r>
              <a:rPr lang="hu-HU" sz="2800" dirty="0" smtClean="0"/>
              <a:t>bemutatása</a:t>
            </a:r>
            <a:endParaRPr lang="hu-HU" sz="16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7544" y="1268760"/>
            <a:ext cx="813690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b="1" dirty="0"/>
              <a:t>A kutatási terv </a:t>
            </a:r>
            <a:r>
              <a:rPr lang="hu-HU" b="1" dirty="0" smtClean="0"/>
              <a:t>bővítése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b="1" dirty="0" smtClean="0"/>
              <a:t>Munkavédelmi </a:t>
            </a:r>
            <a:r>
              <a:rPr lang="hu-HU" b="1" dirty="0"/>
              <a:t>képviselők ágazatspecifikus képzési tananyagának kidolgozása </a:t>
            </a:r>
            <a:endParaRPr lang="hu-HU" b="1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b="1" dirty="0" smtClean="0"/>
              <a:t>Online </a:t>
            </a:r>
            <a:r>
              <a:rPr lang="hu-HU" b="1" dirty="0"/>
              <a:t>munkavédelmi és munkaegészségügyi eszközök fejlesztése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b="1" dirty="0" smtClean="0"/>
              <a:t>Tájékoztató </a:t>
            </a:r>
            <a:r>
              <a:rPr lang="hu-HU" b="1" dirty="0"/>
              <a:t>kiadványok </a:t>
            </a:r>
            <a:r>
              <a:rPr lang="hu-HU" b="1" dirty="0" smtClean="0"/>
              <a:t>készítése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b="1" dirty="0" smtClean="0"/>
              <a:t>Médiakampány</a:t>
            </a:r>
            <a:endParaRPr lang="hu-HU" b="1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b="1" dirty="0" smtClean="0"/>
              <a:t>Rendezvények </a:t>
            </a:r>
            <a:r>
              <a:rPr lang="hu-HU" b="1" dirty="0"/>
              <a:t>szervezése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b="1" dirty="0" smtClean="0"/>
              <a:t>Kutatás</a:t>
            </a:r>
            <a:endParaRPr lang="hu-HU" b="1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b="1" dirty="0" smtClean="0"/>
              <a:t>Honlap </a:t>
            </a:r>
            <a:r>
              <a:rPr lang="hu-HU" b="1" dirty="0"/>
              <a:t>készítése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b="1" dirty="0" smtClean="0"/>
              <a:t>Koordináció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b="1" dirty="0" smtClean="0"/>
              <a:t>Munkavédelmi </a:t>
            </a:r>
            <a:r>
              <a:rPr lang="hu-HU" b="1" dirty="0"/>
              <a:t>képviselő képzésének lebonyolítása </a:t>
            </a:r>
            <a:endParaRPr lang="hu-HU" b="1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b="1" dirty="0" smtClean="0"/>
              <a:t>Online </a:t>
            </a:r>
            <a:r>
              <a:rPr lang="hu-HU" b="1" dirty="0"/>
              <a:t>munkabiztonsági és munkaegészségügyi eszközök (IT </a:t>
            </a:r>
            <a:r>
              <a:rPr lang="hu-HU" b="1" dirty="0" smtClean="0"/>
              <a:t>fejlesztés)</a:t>
            </a:r>
            <a:endParaRPr lang="hu-HU" b="1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b="1" dirty="0" smtClean="0"/>
              <a:t>Online </a:t>
            </a:r>
            <a:r>
              <a:rPr lang="hu-HU" b="1" dirty="0"/>
              <a:t>munkavédelmi eszközök kidolgozása (tartalomfejlesztés</a:t>
            </a:r>
            <a:r>
              <a:rPr lang="hu-HU" b="1" dirty="0" smtClean="0"/>
              <a:t>)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442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4419600" cy="2016224"/>
          </a:xfrm>
        </p:spPr>
        <p:txBody>
          <a:bodyPr/>
          <a:lstStyle/>
          <a:p>
            <a:r>
              <a:rPr lang="hu-HU"/>
              <a:t>KÖSZÖNÖM </a:t>
            </a:r>
            <a:br>
              <a:rPr lang="hu-HU"/>
            </a:br>
            <a:r>
              <a:rPr lang="hu-HU"/>
              <a:t>A FIGYELMET!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65528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Words>263</Words>
  <PresentationFormat>Diavetítés a képernyőre (4:3 oldalarány)</PresentationFormat>
  <Paragraphs>77</Paragraphs>
  <Slides>8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LinksUpToDate>false</LinksUpToDate>
  <SharedDoc>false</SharedDoc>
  <HyperlinksChanged>false</HyperlinksChanged>
</Properties>
</file>